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85" r:id="rId6"/>
    <p:sldId id="286" r:id="rId7"/>
    <p:sldId id="290" r:id="rId8"/>
    <p:sldId id="292" r:id="rId9"/>
    <p:sldId id="294" r:id="rId10"/>
    <p:sldId id="296" r:id="rId11"/>
    <p:sldId id="298" r:id="rId12"/>
    <p:sldId id="299" r:id="rId13"/>
    <p:sldId id="302" r:id="rId14"/>
    <p:sldId id="300" r:id="rId15"/>
    <p:sldId id="301" r:id="rId16"/>
    <p:sldId id="303" r:id="rId17"/>
    <p:sldId id="304" r:id="rId18"/>
    <p:sldId id="305" r:id="rId19"/>
    <p:sldId id="271" r:id="rId20"/>
    <p:sldId id="272" r:id="rId21"/>
  </p:sldIdLst>
  <p:sldSz cx="12192000" cy="6858000"/>
  <p:notesSz cx="6858000" cy="9144000"/>
  <p:embeddedFontLst>
    <p:embeddedFont>
      <p:font typeface="Wingdings 2" panose="05020102010507070707" pitchFamily="18" charset="2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함초롬바탕" panose="020B0600000101010101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7">
          <p15:clr>
            <a:srgbClr val="A4A3A4"/>
          </p15:clr>
        </p15:guide>
        <p15:guide id="2" pos="210">
          <p15:clr>
            <a:srgbClr val="A4A3A4"/>
          </p15:clr>
        </p15:guide>
        <p15:guide id="3" pos="746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B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23"/>
    <p:restoredTop sz="94660"/>
  </p:normalViewPr>
  <p:slideViewPr>
    <p:cSldViewPr snapToGrid="0">
      <p:cViewPr varScale="1">
        <p:scale>
          <a:sx n="67" d="100"/>
          <a:sy n="67" d="100"/>
        </p:scale>
        <p:origin x="52" y="320"/>
      </p:cViewPr>
      <p:guideLst>
        <p:guide orient="horz" pos="957"/>
        <p:guide pos="210"/>
        <p:guide pos="746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385B342A-FAC3-4870-8F6D-96CD123C32E6}" type="datetime1">
              <a:rPr lang="ko-KR" altLang="en-US"/>
              <a:pPr lvl="0">
                <a:defRPr lang="ko-KR" altLang="en-US"/>
              </a:pPr>
              <a:t>2018-06-07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6EDCB4A-0412-4D62-95B0-422D8851D6AA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442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42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0366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62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098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7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218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3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3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448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4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7554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41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37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129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4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435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90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3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5417183-BB59-4FCA-AB75-F90273CA987D}" type="datetimeFigureOut">
              <a:rPr lang="ko-KR" altLang="en-US" smtClean="0"/>
              <a:t>2018-06-07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7EBC0-C9AF-40F6-9681-F25EB1EF31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88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98726A15-0CE7-42AF-A749-8EA93801066B}"/>
              </a:ext>
            </a:extLst>
          </p:cNvPr>
          <p:cNvGrpSpPr/>
          <p:nvPr/>
        </p:nvGrpSpPr>
        <p:grpSpPr>
          <a:xfrm>
            <a:off x="5485079" y="1064159"/>
            <a:ext cx="1221841" cy="1383927"/>
            <a:chOff x="5812854" y="1709617"/>
            <a:chExt cx="1221841" cy="1383927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2205203-6905-4216-8EBE-455F316861CB}"/>
                </a:ext>
              </a:extLst>
            </p:cNvPr>
            <p:cNvSpPr/>
            <p:nvPr/>
          </p:nvSpPr>
          <p:spPr>
            <a:xfrm>
              <a:off x="5812854" y="1709617"/>
              <a:ext cx="1221841" cy="12218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02D12567-F5A6-4A20-B329-EB6A0868E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8645" y="1978559"/>
              <a:ext cx="890260" cy="1114985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5849F6-5A3D-4765-82CA-6E4DBF3CE8CE}"/>
              </a:ext>
            </a:extLst>
          </p:cNvPr>
          <p:cNvSpPr txBox="1"/>
          <p:nvPr/>
        </p:nvSpPr>
        <p:spPr>
          <a:xfrm>
            <a:off x="3281528" y="2448086"/>
            <a:ext cx="56289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Mood Chaser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9FCB48-FD30-4261-8B8C-A946ED6BF9E5}"/>
              </a:ext>
            </a:extLst>
          </p:cNvPr>
          <p:cNvSpPr txBox="1"/>
          <p:nvPr/>
        </p:nvSpPr>
        <p:spPr>
          <a:xfrm>
            <a:off x="3281528" y="3226881"/>
            <a:ext cx="56289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Real-time Analyze people’s Emotion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F60A20-1A86-420E-B598-8F185F400D60}"/>
              </a:ext>
            </a:extLst>
          </p:cNvPr>
          <p:cNvSpPr txBox="1"/>
          <p:nvPr/>
        </p:nvSpPr>
        <p:spPr>
          <a:xfrm>
            <a:off x="3281528" y="4487647"/>
            <a:ext cx="5628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김용운</a:t>
            </a:r>
            <a:r>
              <a:rPr lang="en-US" altLang="ko-KR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(PL),</a:t>
            </a:r>
            <a:r>
              <a:rPr lang="ko-KR" altLang="en-US" sz="24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소홍식</a:t>
            </a:r>
            <a:r>
              <a:rPr lang="en-US" altLang="ko-KR" sz="24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 </a:t>
            </a:r>
            <a:r>
              <a:rPr lang="ko-KR" altLang="en-US" sz="24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최성민</a:t>
            </a:r>
            <a:r>
              <a:rPr lang="ko-KR" altLang="en-US" sz="160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1600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D757F1-2873-4135-9971-91D229ACF127}"/>
              </a:ext>
            </a:extLst>
          </p:cNvPr>
          <p:cNvSpPr txBox="1"/>
          <p:nvPr/>
        </p:nvSpPr>
        <p:spPr>
          <a:xfrm>
            <a:off x="3281528" y="5091501"/>
            <a:ext cx="56289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2018. 06. 07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EC320C-AD99-47F0-9627-A3FB8D9AE689}"/>
              </a:ext>
            </a:extLst>
          </p:cNvPr>
          <p:cNvSpPr txBox="1"/>
          <p:nvPr/>
        </p:nvSpPr>
        <p:spPr>
          <a:xfrm>
            <a:off x="8910467" y="5647660"/>
            <a:ext cx="30215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발표자 </a:t>
            </a:r>
            <a:r>
              <a:rPr lang="en-US" altLang="ko-KR" sz="3200" b="1" dirty="0">
                <a:solidFill>
                  <a:schemeClr val="bg1"/>
                </a:solidFill>
              </a:rPr>
              <a:t>: </a:t>
            </a:r>
            <a:r>
              <a:rPr lang="ko-KR" altLang="en-US" sz="3200" b="1" dirty="0" err="1">
                <a:solidFill>
                  <a:schemeClr val="bg1"/>
                </a:solidFill>
              </a:rPr>
              <a:t>소홍식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80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97A72EF-C3A7-4D76-908C-D5EF22E6A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87" y="2162388"/>
            <a:ext cx="5116836" cy="267601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DF09B3-E925-4EA3-A92D-C99FABB821FB}"/>
              </a:ext>
            </a:extLst>
          </p:cNvPr>
          <p:cNvSpPr txBox="1"/>
          <p:nvPr/>
        </p:nvSpPr>
        <p:spPr>
          <a:xfrm>
            <a:off x="1184221" y="997826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rgbClr val="7030A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Data Training Result</a:t>
            </a:r>
          </a:p>
        </p:txBody>
      </p:sp>
      <p:sp>
        <p:nvSpPr>
          <p:cNvPr id="2" name="곱하기 기호 1">
            <a:extLst>
              <a:ext uri="{FF2B5EF4-FFF2-40B4-BE49-F238E27FC236}">
                <a16:creationId xmlns:a16="http://schemas.microsoft.com/office/drawing/2014/main" id="{21FC042F-56B2-4A3B-BEC6-A77F263720DD}"/>
              </a:ext>
            </a:extLst>
          </p:cNvPr>
          <p:cNvSpPr/>
          <p:nvPr/>
        </p:nvSpPr>
        <p:spPr>
          <a:xfrm>
            <a:off x="-65739" y="1459491"/>
            <a:ext cx="5275302" cy="447375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F1BF466D-BE8A-4E79-B709-C440EB9658A1}"/>
              </a:ext>
            </a:extLst>
          </p:cNvPr>
          <p:cNvSpPr/>
          <p:nvPr/>
        </p:nvSpPr>
        <p:spPr>
          <a:xfrm>
            <a:off x="5280948" y="3429000"/>
            <a:ext cx="876012" cy="524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7680044-5626-4AB0-A714-9CD3550F9A51}"/>
              </a:ext>
            </a:extLst>
          </p:cNvPr>
          <p:cNvSpPr/>
          <p:nvPr/>
        </p:nvSpPr>
        <p:spPr>
          <a:xfrm>
            <a:off x="6461759" y="435085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 lang="ko-KR" altLang="en-US"/>
            </a:pPr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Angry                  happy sad surprise neutral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3C2E9CA-852A-4266-A384-CC640578FBFA}"/>
              </a:ext>
            </a:extLst>
          </p:cNvPr>
          <p:cNvSpPr/>
          <p:nvPr/>
        </p:nvSpPr>
        <p:spPr>
          <a:xfrm>
            <a:off x="7207234" y="4358466"/>
            <a:ext cx="1574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disgust fear 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E1B80F4-F7BD-45BD-9B42-04C006B33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523" y="1357459"/>
            <a:ext cx="5241124" cy="278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52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933094" y="1049590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이전 과정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by Android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C5B036-11EA-466E-8B65-00ED5176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94" y="1884035"/>
            <a:ext cx="1937209" cy="1133626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54121987-98B0-45B3-A762-5C4B56C88DBE}"/>
              </a:ext>
            </a:extLst>
          </p:cNvPr>
          <p:cNvGrpSpPr/>
          <p:nvPr/>
        </p:nvGrpSpPr>
        <p:grpSpPr>
          <a:xfrm>
            <a:off x="2993738" y="1668452"/>
            <a:ext cx="3751604" cy="1349209"/>
            <a:chOff x="2993738" y="1668452"/>
            <a:chExt cx="3751604" cy="134920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0FA2F77-DF85-4F5F-AB5F-F3749FB3C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47542" y="1668452"/>
              <a:ext cx="1497800" cy="1349209"/>
            </a:xfrm>
            <a:prstGeom prst="rect">
              <a:avLst/>
            </a:prstGeom>
          </p:spPr>
        </p:pic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3EA993B-834F-454C-9BF9-A85278AA8BB7}"/>
                </a:ext>
              </a:extLst>
            </p:cNvPr>
            <p:cNvGrpSpPr/>
            <p:nvPr/>
          </p:nvGrpSpPr>
          <p:grpSpPr>
            <a:xfrm>
              <a:off x="2993738" y="1694549"/>
              <a:ext cx="1884191" cy="975791"/>
              <a:chOff x="2993738" y="1694549"/>
              <a:chExt cx="1884191" cy="975791"/>
            </a:xfrm>
          </p:grpSpPr>
          <p:sp>
            <p:nvSpPr>
              <p:cNvPr id="19" name="화살표: 오른쪽 18">
                <a:extLst>
                  <a:ext uri="{FF2B5EF4-FFF2-40B4-BE49-F238E27FC236}">
                    <a16:creationId xmlns:a16="http://schemas.microsoft.com/office/drawing/2014/main" id="{EDA37B2A-FD19-435D-9DEF-488C808031AF}"/>
                  </a:ext>
                </a:extLst>
              </p:cNvPr>
              <p:cNvSpPr/>
              <p:nvPr/>
            </p:nvSpPr>
            <p:spPr>
              <a:xfrm>
                <a:off x="3239916" y="2231356"/>
                <a:ext cx="1271728" cy="438984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F30DA50-C536-4060-91FA-3A4ABAC8934C}"/>
                  </a:ext>
                </a:extLst>
              </p:cNvPr>
              <p:cNvSpPr txBox="1"/>
              <p:nvPr/>
            </p:nvSpPr>
            <p:spPr>
              <a:xfrm>
                <a:off x="2993738" y="1694549"/>
                <a:ext cx="1884191" cy="350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사진 핸드폰에 </a:t>
                </a:r>
                <a:r>
                  <a:rPr lang="en-US" altLang="ko-KR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Save</a:t>
                </a: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AA59E39-18D8-4FF8-82AC-F66A5AFC2E0A}"/>
              </a:ext>
            </a:extLst>
          </p:cNvPr>
          <p:cNvGrpSpPr/>
          <p:nvPr/>
        </p:nvGrpSpPr>
        <p:grpSpPr>
          <a:xfrm>
            <a:off x="6959439" y="1668452"/>
            <a:ext cx="3607752" cy="1209334"/>
            <a:chOff x="6959439" y="1668452"/>
            <a:chExt cx="3607752" cy="1209334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FF5E8F49-24BA-492C-8C0E-449544F4EB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63996" y="1884035"/>
              <a:ext cx="1103195" cy="993751"/>
            </a:xfrm>
            <a:prstGeom prst="rect">
              <a:avLst/>
            </a:prstGeom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A3F6132-DDC0-430C-8866-FDF22C7DE989}"/>
                </a:ext>
              </a:extLst>
            </p:cNvPr>
            <p:cNvGrpSpPr/>
            <p:nvPr/>
          </p:nvGrpSpPr>
          <p:grpSpPr>
            <a:xfrm>
              <a:off x="6959439" y="1668452"/>
              <a:ext cx="1884191" cy="1001888"/>
              <a:chOff x="6959439" y="1668452"/>
              <a:chExt cx="1884191" cy="1001888"/>
            </a:xfrm>
          </p:grpSpPr>
          <p:sp>
            <p:nvSpPr>
              <p:cNvPr id="17" name="화살표: 오른쪽 16">
                <a:extLst>
                  <a:ext uri="{FF2B5EF4-FFF2-40B4-BE49-F238E27FC236}">
                    <a16:creationId xmlns:a16="http://schemas.microsoft.com/office/drawing/2014/main" id="{1893C22E-6380-42F5-B51C-EEDE4B4FD11B}"/>
                  </a:ext>
                </a:extLst>
              </p:cNvPr>
              <p:cNvSpPr/>
              <p:nvPr/>
            </p:nvSpPr>
            <p:spPr>
              <a:xfrm>
                <a:off x="7301974" y="2231356"/>
                <a:ext cx="1271728" cy="438984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3036C17-CFB9-45D8-95BB-E057C5F2175E}"/>
                  </a:ext>
                </a:extLst>
              </p:cNvPr>
              <p:cNvSpPr txBox="1"/>
              <p:nvPr/>
            </p:nvSpPr>
            <p:spPr>
              <a:xfrm>
                <a:off x="6959439" y="1668452"/>
                <a:ext cx="1884191" cy="325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ko-KR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Resize</a:t>
                </a:r>
              </a:p>
            </p:txBody>
          </p:sp>
        </p:grp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3052760-8BE2-416F-8371-FB64AABFA043}"/>
              </a:ext>
            </a:extLst>
          </p:cNvPr>
          <p:cNvGrpSpPr/>
          <p:nvPr/>
        </p:nvGrpSpPr>
        <p:grpSpPr>
          <a:xfrm>
            <a:off x="2993737" y="4070551"/>
            <a:ext cx="3790374" cy="896167"/>
            <a:chOff x="2993737" y="4070551"/>
            <a:chExt cx="3790374" cy="896167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34A2A41D-911D-4C3E-91FD-E223722F9640}"/>
                </a:ext>
              </a:extLst>
            </p:cNvPr>
            <p:cNvGrpSpPr/>
            <p:nvPr/>
          </p:nvGrpSpPr>
          <p:grpSpPr>
            <a:xfrm>
              <a:off x="2993737" y="4070551"/>
              <a:ext cx="1884191" cy="896167"/>
              <a:chOff x="2993737" y="4070551"/>
              <a:chExt cx="1884191" cy="896167"/>
            </a:xfrm>
          </p:grpSpPr>
          <p:sp>
            <p:nvSpPr>
              <p:cNvPr id="22" name="화살표: 오른쪽 21">
                <a:extLst>
                  <a:ext uri="{FF2B5EF4-FFF2-40B4-BE49-F238E27FC236}">
                    <a16:creationId xmlns:a16="http://schemas.microsoft.com/office/drawing/2014/main" id="{3268D46D-F353-4C0D-8301-4C6642BE86C1}"/>
                  </a:ext>
                </a:extLst>
              </p:cNvPr>
              <p:cNvSpPr/>
              <p:nvPr/>
            </p:nvSpPr>
            <p:spPr>
              <a:xfrm>
                <a:off x="3239916" y="4527734"/>
                <a:ext cx="1271728" cy="438984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3B90782-6C48-4D32-9221-C431850996FB}"/>
                  </a:ext>
                </a:extLst>
              </p:cNvPr>
              <p:cNvSpPr txBox="1"/>
              <p:nvPr/>
            </p:nvSpPr>
            <p:spPr>
              <a:xfrm>
                <a:off x="2993737" y="4070551"/>
                <a:ext cx="1884191" cy="325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불러오기</a:t>
                </a:r>
                <a:endPara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sp>
          <p:nvSpPr>
            <p:cNvPr id="9" name="원통형 8">
              <a:extLst>
                <a:ext uri="{FF2B5EF4-FFF2-40B4-BE49-F238E27FC236}">
                  <a16:creationId xmlns:a16="http://schemas.microsoft.com/office/drawing/2014/main" id="{6C298EE3-B365-47EE-ABC7-F01AC6335C58}"/>
                </a:ext>
              </a:extLst>
            </p:cNvPr>
            <p:cNvSpPr/>
            <p:nvPr/>
          </p:nvSpPr>
          <p:spPr>
            <a:xfrm rot="16200000">
              <a:off x="5730449" y="3913055"/>
              <a:ext cx="570756" cy="1536569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742F50A-6E8E-42B4-BAAA-764CA731D965}"/>
              </a:ext>
            </a:extLst>
          </p:cNvPr>
          <p:cNvGrpSpPr/>
          <p:nvPr/>
        </p:nvGrpSpPr>
        <p:grpSpPr>
          <a:xfrm>
            <a:off x="6959439" y="3757309"/>
            <a:ext cx="3980185" cy="1848060"/>
            <a:chOff x="6959439" y="3757309"/>
            <a:chExt cx="3980185" cy="184806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66BD175-376A-4A6B-A16B-05F7B31F4716}"/>
                </a:ext>
              </a:extLst>
            </p:cNvPr>
            <p:cNvGrpSpPr/>
            <p:nvPr/>
          </p:nvGrpSpPr>
          <p:grpSpPr>
            <a:xfrm>
              <a:off x="6959439" y="4080599"/>
              <a:ext cx="1884191" cy="886119"/>
              <a:chOff x="6959439" y="4080599"/>
              <a:chExt cx="1884191" cy="886119"/>
            </a:xfrm>
          </p:grpSpPr>
          <p:sp>
            <p:nvSpPr>
              <p:cNvPr id="26" name="화살표: 오른쪽 25">
                <a:extLst>
                  <a:ext uri="{FF2B5EF4-FFF2-40B4-BE49-F238E27FC236}">
                    <a16:creationId xmlns:a16="http://schemas.microsoft.com/office/drawing/2014/main" id="{3533BD55-6E7D-4CC7-99C5-DFD30810531B}"/>
                  </a:ext>
                </a:extLst>
              </p:cNvPr>
              <p:cNvSpPr/>
              <p:nvPr/>
            </p:nvSpPr>
            <p:spPr>
              <a:xfrm>
                <a:off x="7301974" y="4527734"/>
                <a:ext cx="1271728" cy="438984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CF9C13F-F574-486E-B195-0CA154B21DA4}"/>
                  </a:ext>
                </a:extLst>
              </p:cNvPr>
              <p:cNvSpPr txBox="1"/>
              <p:nvPr/>
            </p:nvSpPr>
            <p:spPr>
              <a:xfrm>
                <a:off x="6959439" y="4080599"/>
                <a:ext cx="1884191" cy="325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버퍼로 전송</a:t>
                </a:r>
                <a:endPara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pic>
          <p:nvPicPr>
            <p:cNvPr id="30" name="Picture 18" descr="monitor icon에 대한 이미지 검색결과">
              <a:extLst>
                <a:ext uri="{FF2B5EF4-FFF2-40B4-BE49-F238E27FC236}">
                  <a16:creationId xmlns:a16="http://schemas.microsoft.com/office/drawing/2014/main" id="{A989B286-26BC-485C-8041-1103E403F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1564" y="3757309"/>
              <a:ext cx="1848060" cy="1848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396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895386" y="1080035"/>
            <a:ext cx="3045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변경된 </a:t>
            </a:r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과정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by Android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C5B036-11EA-466E-8B65-00ED5176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57" y="2326505"/>
            <a:ext cx="2356876" cy="223762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F29A8772-5E3A-487A-9E35-2DF30225FB81}"/>
              </a:ext>
            </a:extLst>
          </p:cNvPr>
          <p:cNvGrpSpPr/>
          <p:nvPr/>
        </p:nvGrpSpPr>
        <p:grpSpPr>
          <a:xfrm>
            <a:off x="2899654" y="2610806"/>
            <a:ext cx="3994689" cy="1304591"/>
            <a:chOff x="2899654" y="2610806"/>
            <a:chExt cx="3994689" cy="1304591"/>
          </a:xfrm>
        </p:grpSpPr>
        <p:sp>
          <p:nvSpPr>
            <p:cNvPr id="9" name="원통형 8">
              <a:extLst>
                <a:ext uri="{FF2B5EF4-FFF2-40B4-BE49-F238E27FC236}">
                  <a16:creationId xmlns:a16="http://schemas.microsoft.com/office/drawing/2014/main" id="{6C298EE3-B365-47EE-ABC7-F01AC6335C58}"/>
                </a:ext>
              </a:extLst>
            </p:cNvPr>
            <p:cNvSpPr/>
            <p:nvPr/>
          </p:nvSpPr>
          <p:spPr>
            <a:xfrm rot="16200000">
              <a:off x="5455765" y="2476819"/>
              <a:ext cx="979180" cy="189797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9A447D1-A3D2-4B52-AEE3-34643F382E69}"/>
                </a:ext>
              </a:extLst>
            </p:cNvPr>
            <p:cNvGrpSpPr/>
            <p:nvPr/>
          </p:nvGrpSpPr>
          <p:grpSpPr>
            <a:xfrm>
              <a:off x="2899654" y="2610806"/>
              <a:ext cx="1884191" cy="1166853"/>
              <a:chOff x="2899654" y="2610806"/>
              <a:chExt cx="1884191" cy="1166853"/>
            </a:xfrm>
          </p:grpSpPr>
          <p:sp>
            <p:nvSpPr>
              <p:cNvPr id="22" name="화살표: 오른쪽 21">
                <a:extLst>
                  <a:ext uri="{FF2B5EF4-FFF2-40B4-BE49-F238E27FC236}">
                    <a16:creationId xmlns:a16="http://schemas.microsoft.com/office/drawing/2014/main" id="{3268D46D-F353-4C0D-8301-4C6642BE86C1}"/>
                  </a:ext>
                </a:extLst>
              </p:cNvPr>
              <p:cNvSpPr/>
              <p:nvPr/>
            </p:nvSpPr>
            <p:spPr>
              <a:xfrm>
                <a:off x="3222164" y="3150952"/>
                <a:ext cx="1271728" cy="626707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CF9C13F-F574-486E-B195-0CA154B21DA4}"/>
                  </a:ext>
                </a:extLst>
              </p:cNvPr>
              <p:cNvSpPr txBox="1"/>
              <p:nvPr/>
            </p:nvSpPr>
            <p:spPr>
              <a:xfrm>
                <a:off x="2899654" y="2610806"/>
                <a:ext cx="1884191" cy="3254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ko-KR" altLang="en-US" sz="1400" dirty="0">
                    <a:ln>
                      <a:solidFill>
                        <a:schemeClr val="tx1">
                          <a:lumMod val="75000"/>
                          <a:lumOff val="2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버퍼로 전송</a:t>
                </a:r>
                <a:endPara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6182F05-0939-404D-B7BF-7FC27F21DB5C}"/>
              </a:ext>
            </a:extLst>
          </p:cNvPr>
          <p:cNvGrpSpPr/>
          <p:nvPr/>
        </p:nvGrpSpPr>
        <p:grpSpPr>
          <a:xfrm>
            <a:off x="7396818" y="2501775"/>
            <a:ext cx="3769049" cy="1848060"/>
            <a:chOff x="7396818" y="2501775"/>
            <a:chExt cx="3769049" cy="1848060"/>
          </a:xfrm>
        </p:grpSpPr>
        <p:pic>
          <p:nvPicPr>
            <p:cNvPr id="30" name="Picture 18" descr="monitor icon에 대한 이미지 검색결과">
              <a:extLst>
                <a:ext uri="{FF2B5EF4-FFF2-40B4-BE49-F238E27FC236}">
                  <a16:creationId xmlns:a16="http://schemas.microsoft.com/office/drawing/2014/main" id="{A989B286-26BC-485C-8041-1103E403F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7807" y="2501775"/>
              <a:ext cx="1848060" cy="1848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E75BA1B6-BA0D-4AA9-B814-79907CA4F681}"/>
                </a:ext>
              </a:extLst>
            </p:cNvPr>
            <p:cNvSpPr/>
            <p:nvPr/>
          </p:nvSpPr>
          <p:spPr>
            <a:xfrm>
              <a:off x="7396818" y="3112452"/>
              <a:ext cx="1271728" cy="626707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233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895386" y="1080035"/>
            <a:ext cx="3045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변경된 </a:t>
            </a:r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과정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by Android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D162D90-D75D-46B7-8F3F-D92A2BD0453B}"/>
              </a:ext>
            </a:extLst>
          </p:cNvPr>
          <p:cNvGrpSpPr/>
          <p:nvPr/>
        </p:nvGrpSpPr>
        <p:grpSpPr>
          <a:xfrm>
            <a:off x="457199" y="2149008"/>
            <a:ext cx="4605271" cy="2818614"/>
            <a:chOff x="235670" y="1787102"/>
            <a:chExt cx="4840664" cy="281861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0B1BB78-0E17-4A83-8B54-963D572FD160}"/>
                </a:ext>
              </a:extLst>
            </p:cNvPr>
            <p:cNvSpPr/>
            <p:nvPr/>
          </p:nvSpPr>
          <p:spPr>
            <a:xfrm>
              <a:off x="235670" y="1787102"/>
              <a:ext cx="4840664" cy="281861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A13847E1-E4EB-41C7-B450-4BD83CD36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7140" y="1956914"/>
              <a:ext cx="4657725" cy="2514600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B0CF117-F8C3-42E4-A8DB-E00712B42BCC}"/>
              </a:ext>
            </a:extLst>
          </p:cNvPr>
          <p:cNvGrpSpPr/>
          <p:nvPr/>
        </p:nvGrpSpPr>
        <p:grpSpPr>
          <a:xfrm>
            <a:off x="7015883" y="2149008"/>
            <a:ext cx="4840664" cy="2818614"/>
            <a:chOff x="6384548" y="1787102"/>
            <a:chExt cx="4840664" cy="281861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6357EDA-5FFA-4872-8958-DE3B52198073}"/>
                </a:ext>
              </a:extLst>
            </p:cNvPr>
            <p:cNvSpPr/>
            <p:nvPr/>
          </p:nvSpPr>
          <p:spPr>
            <a:xfrm>
              <a:off x="6384548" y="1787102"/>
              <a:ext cx="4840664" cy="281861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FFD6322-E7C1-4D30-B116-9836C4EFD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08376" y="1947389"/>
              <a:ext cx="4625790" cy="2524125"/>
            </a:xfrm>
            <a:prstGeom prst="rect">
              <a:avLst/>
            </a:prstGeom>
          </p:spPr>
        </p:pic>
      </p:grp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512160FC-F25F-4A56-84EC-8BA1E6441CF4}"/>
              </a:ext>
            </a:extLst>
          </p:cNvPr>
          <p:cNvSpPr/>
          <p:nvPr/>
        </p:nvSpPr>
        <p:spPr>
          <a:xfrm>
            <a:off x="5421721" y="3400277"/>
            <a:ext cx="1234911" cy="48076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71D25F-50F0-4E57-BD77-8341CD6C77FA}"/>
              </a:ext>
            </a:extLst>
          </p:cNvPr>
          <p:cNvSpPr txBox="1"/>
          <p:nvPr/>
        </p:nvSpPr>
        <p:spPr>
          <a:xfrm>
            <a:off x="5099277" y="2712715"/>
            <a:ext cx="19048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해상도 변경</a:t>
            </a:r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5062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933094" y="1049590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이전 과정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by PC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6EF637C-6A33-4224-8B62-F72636B6DC4C}"/>
              </a:ext>
            </a:extLst>
          </p:cNvPr>
          <p:cNvGrpSpPr/>
          <p:nvPr/>
        </p:nvGrpSpPr>
        <p:grpSpPr>
          <a:xfrm>
            <a:off x="2993738" y="1668452"/>
            <a:ext cx="3751604" cy="1349209"/>
            <a:chOff x="2993738" y="1668452"/>
            <a:chExt cx="3751604" cy="134920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0FA2F77-DF85-4F5F-AB5F-F3749FB3C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47542" y="1668452"/>
              <a:ext cx="1497800" cy="1349209"/>
            </a:xfrm>
            <a:prstGeom prst="rect">
              <a:avLst/>
            </a:prstGeom>
          </p:spPr>
        </p:pic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EDA37B2A-FD19-435D-9DEF-488C808031AF}"/>
                </a:ext>
              </a:extLst>
            </p:cNvPr>
            <p:cNvSpPr/>
            <p:nvPr/>
          </p:nvSpPr>
          <p:spPr>
            <a:xfrm>
              <a:off x="3239916" y="2231356"/>
              <a:ext cx="1271728" cy="438984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30DA50-C536-4060-91FA-3A4ABAC8934C}"/>
                </a:ext>
              </a:extLst>
            </p:cNvPr>
            <p:cNvSpPr txBox="1"/>
            <p:nvPr/>
          </p:nvSpPr>
          <p:spPr>
            <a:xfrm>
              <a:off x="2993738" y="1747187"/>
              <a:ext cx="2039707" cy="350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버퍼에서 받아서 저장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5D666D6-D61C-45C3-85B6-7680F9C4E90F}"/>
              </a:ext>
            </a:extLst>
          </p:cNvPr>
          <p:cNvGrpSpPr/>
          <p:nvPr/>
        </p:nvGrpSpPr>
        <p:grpSpPr>
          <a:xfrm>
            <a:off x="7035497" y="3757309"/>
            <a:ext cx="3904127" cy="1848060"/>
            <a:chOff x="7035497" y="3757309"/>
            <a:chExt cx="3904127" cy="1848060"/>
          </a:xfrm>
        </p:grpSpPr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3533BD55-6E7D-4CC7-99C5-DFD30810531B}"/>
                </a:ext>
              </a:extLst>
            </p:cNvPr>
            <p:cNvSpPr/>
            <p:nvPr/>
          </p:nvSpPr>
          <p:spPr>
            <a:xfrm>
              <a:off x="7301974" y="4527734"/>
              <a:ext cx="1271728" cy="438984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CF9C13F-F574-486E-B195-0CA154B21DA4}"/>
                </a:ext>
              </a:extLst>
            </p:cNvPr>
            <p:cNvSpPr txBox="1"/>
            <p:nvPr/>
          </p:nvSpPr>
          <p:spPr>
            <a:xfrm>
              <a:off x="7035497" y="3928557"/>
              <a:ext cx="1732073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다시 이미지 불러온 후 창 띄우기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pic>
          <p:nvPicPr>
            <p:cNvPr id="30" name="Picture 18" descr="monitor icon에 대한 이미지 검색결과">
              <a:extLst>
                <a:ext uri="{FF2B5EF4-FFF2-40B4-BE49-F238E27FC236}">
                  <a16:creationId xmlns:a16="http://schemas.microsoft.com/office/drawing/2014/main" id="{A989B286-26BC-485C-8041-1103E403F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91564" y="3757309"/>
              <a:ext cx="1848060" cy="1848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원통형 19">
            <a:extLst>
              <a:ext uri="{FF2B5EF4-FFF2-40B4-BE49-F238E27FC236}">
                <a16:creationId xmlns:a16="http://schemas.microsoft.com/office/drawing/2014/main" id="{7F8CB7DE-38E4-4939-9651-6E23DF9FCE0E}"/>
              </a:ext>
            </a:extLst>
          </p:cNvPr>
          <p:cNvSpPr/>
          <p:nvPr/>
        </p:nvSpPr>
        <p:spPr>
          <a:xfrm rot="16200000">
            <a:off x="1629621" y="1616677"/>
            <a:ext cx="570756" cy="15365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44F0A47-86B9-4A9F-B6A3-C11729F2CAB7}"/>
              </a:ext>
            </a:extLst>
          </p:cNvPr>
          <p:cNvGrpSpPr/>
          <p:nvPr/>
        </p:nvGrpSpPr>
        <p:grpSpPr>
          <a:xfrm>
            <a:off x="6959439" y="1526923"/>
            <a:ext cx="3784635" cy="1847850"/>
            <a:chOff x="6959439" y="1526923"/>
            <a:chExt cx="3784635" cy="1847850"/>
          </a:xfrm>
        </p:grpSpPr>
        <p:sp>
          <p:nvSpPr>
            <p:cNvPr id="17" name="화살표: 오른쪽 16">
              <a:extLst>
                <a:ext uri="{FF2B5EF4-FFF2-40B4-BE49-F238E27FC236}">
                  <a16:creationId xmlns:a16="http://schemas.microsoft.com/office/drawing/2014/main" id="{1893C22E-6380-42F5-B51C-EEDE4B4FD11B}"/>
                </a:ext>
              </a:extLst>
            </p:cNvPr>
            <p:cNvSpPr/>
            <p:nvPr/>
          </p:nvSpPr>
          <p:spPr>
            <a:xfrm>
              <a:off x="7301974" y="2231356"/>
              <a:ext cx="1271728" cy="438984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3036C17-CFB9-45D8-95BB-E057C5F2175E}"/>
                </a:ext>
              </a:extLst>
            </p:cNvPr>
            <p:cNvSpPr txBox="1"/>
            <p:nvPr/>
          </p:nvSpPr>
          <p:spPr>
            <a:xfrm>
              <a:off x="6959439" y="1668452"/>
              <a:ext cx="1884191" cy="350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불러와서 </a:t>
              </a:r>
              <a:r>
                <a: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Crop&amp;</a:t>
              </a: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분석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007F303C-C773-4EF3-97E3-286AF03E2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15299" y="1526923"/>
              <a:ext cx="1628775" cy="1847850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4010747-66F3-4C71-BF6C-09F2471BC9E0}"/>
              </a:ext>
            </a:extLst>
          </p:cNvPr>
          <p:cNvGrpSpPr/>
          <p:nvPr/>
        </p:nvGrpSpPr>
        <p:grpSpPr>
          <a:xfrm>
            <a:off x="2993737" y="3743896"/>
            <a:ext cx="3739610" cy="1512021"/>
            <a:chOff x="2993737" y="3743896"/>
            <a:chExt cx="3739610" cy="1512021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3268D46D-F353-4C0D-8301-4C6642BE86C1}"/>
                </a:ext>
              </a:extLst>
            </p:cNvPr>
            <p:cNvSpPr/>
            <p:nvPr/>
          </p:nvSpPr>
          <p:spPr>
            <a:xfrm>
              <a:off x="3239916" y="4527734"/>
              <a:ext cx="1271728" cy="438984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3B90782-6C48-4D32-9221-C431850996FB}"/>
                </a:ext>
              </a:extLst>
            </p:cNvPr>
            <p:cNvSpPr txBox="1"/>
            <p:nvPr/>
          </p:nvSpPr>
          <p:spPr>
            <a:xfrm>
              <a:off x="2993737" y="4070551"/>
              <a:ext cx="1884191" cy="325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감정 입힘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E273A8B-AF9A-483E-A421-7E55A74D0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87707" y="3743896"/>
              <a:ext cx="1445640" cy="15120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56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933094" y="1049590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변경된 과정 </a:t>
            </a:r>
            <a:r>
              <a:rPr lang="en-US" altLang="ko-KR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by PC</a:t>
            </a:r>
          </a:p>
        </p:txBody>
      </p:sp>
      <p:sp>
        <p:nvSpPr>
          <p:cNvPr id="27" name="원통형 26">
            <a:extLst>
              <a:ext uri="{FF2B5EF4-FFF2-40B4-BE49-F238E27FC236}">
                <a16:creationId xmlns:a16="http://schemas.microsoft.com/office/drawing/2014/main" id="{BB7634A2-19E5-4269-A648-A5794B354CD2}"/>
              </a:ext>
            </a:extLst>
          </p:cNvPr>
          <p:cNvSpPr/>
          <p:nvPr/>
        </p:nvSpPr>
        <p:spPr>
          <a:xfrm rot="16200000">
            <a:off x="1392492" y="2418388"/>
            <a:ext cx="979180" cy="189797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0271F63-6783-43E8-8E3A-BA66790171AB}"/>
              </a:ext>
            </a:extLst>
          </p:cNvPr>
          <p:cNvGrpSpPr/>
          <p:nvPr/>
        </p:nvGrpSpPr>
        <p:grpSpPr>
          <a:xfrm>
            <a:off x="7444264" y="2443345"/>
            <a:ext cx="3966700" cy="1848060"/>
            <a:chOff x="7444264" y="2443345"/>
            <a:chExt cx="3966700" cy="1848060"/>
          </a:xfrm>
        </p:grpSpPr>
        <p:pic>
          <p:nvPicPr>
            <p:cNvPr id="30" name="Picture 18" descr="monitor icon에 대한 이미지 검색결과">
              <a:extLst>
                <a:ext uri="{FF2B5EF4-FFF2-40B4-BE49-F238E27FC236}">
                  <a16:creationId xmlns:a16="http://schemas.microsoft.com/office/drawing/2014/main" id="{A989B286-26BC-485C-8041-1103E403F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62904" y="2443345"/>
              <a:ext cx="1848060" cy="1848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화살표: 오른쪽 31">
              <a:extLst>
                <a:ext uri="{FF2B5EF4-FFF2-40B4-BE49-F238E27FC236}">
                  <a16:creationId xmlns:a16="http://schemas.microsoft.com/office/drawing/2014/main" id="{0748E054-500D-417D-A1D8-779D2D621F6A}"/>
                </a:ext>
              </a:extLst>
            </p:cNvPr>
            <p:cNvSpPr/>
            <p:nvPr/>
          </p:nvSpPr>
          <p:spPr>
            <a:xfrm>
              <a:off x="7822278" y="3054021"/>
              <a:ext cx="1271728" cy="626707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23E923-AE5B-44AF-9A33-8D76A9B31017}"/>
                </a:ext>
              </a:extLst>
            </p:cNvPr>
            <p:cNvSpPr txBox="1"/>
            <p:nvPr/>
          </p:nvSpPr>
          <p:spPr>
            <a:xfrm>
              <a:off x="7444264" y="2552376"/>
              <a:ext cx="1884191" cy="325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결과출력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FA5D425-29E7-44BE-A62C-9039FFAB78C6}"/>
              </a:ext>
            </a:extLst>
          </p:cNvPr>
          <p:cNvGrpSpPr/>
          <p:nvPr/>
        </p:nvGrpSpPr>
        <p:grpSpPr>
          <a:xfrm>
            <a:off x="2904040" y="2182426"/>
            <a:ext cx="4305306" cy="2459844"/>
            <a:chOff x="2904040" y="2182426"/>
            <a:chExt cx="4305306" cy="245984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CF9C13F-F574-486E-B195-0CA154B21DA4}"/>
                </a:ext>
              </a:extLst>
            </p:cNvPr>
            <p:cNvSpPr txBox="1"/>
            <p:nvPr/>
          </p:nvSpPr>
          <p:spPr>
            <a:xfrm>
              <a:off x="2904040" y="2552376"/>
              <a:ext cx="1884191" cy="325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Decode</a:t>
              </a:r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BA9ADD7B-A671-47B9-B0FA-7CE988B01A11}"/>
                </a:ext>
              </a:extLst>
            </p:cNvPr>
            <p:cNvSpPr/>
            <p:nvPr/>
          </p:nvSpPr>
          <p:spPr>
            <a:xfrm>
              <a:off x="3299969" y="3054022"/>
              <a:ext cx="1271728" cy="626707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3B9E3B2E-0768-4E04-A499-A3DAA20B7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0985" y="2182426"/>
              <a:ext cx="1808361" cy="1891397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CB73AB7-1E2A-4497-9405-6F9A0901AD2E}"/>
                </a:ext>
              </a:extLst>
            </p:cNvPr>
            <p:cNvSpPr txBox="1"/>
            <p:nvPr/>
          </p:nvSpPr>
          <p:spPr>
            <a:xfrm>
              <a:off x="5325155" y="4291405"/>
              <a:ext cx="1884191" cy="350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ko-KR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Crop &amp; </a:t>
              </a:r>
              <a:r>
                <a:rPr lang="ko-KR" altLang="en-US" sz="1400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감정분석</a:t>
              </a:r>
              <a:endPara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3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803621" y="749595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시연영상</a:t>
            </a:r>
            <a:endParaRPr lang="en-US" altLang="ko-KR" sz="2000" b="1" dirty="0">
              <a:ln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bandicam 2018-06-07 15-00-01-123">
            <a:hlinkClick r:id="" action="ppaction://media"/>
            <a:extLst>
              <a:ext uri="{FF2B5EF4-FFF2-40B4-BE49-F238E27FC236}">
                <a16:creationId xmlns:a16="http://schemas.microsoft.com/office/drawing/2014/main" id="{FD8E5F5F-5F89-4B73-B927-8E0CAA8A7A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24285" y="949650"/>
            <a:ext cx="6967242" cy="525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9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933094" y="1049590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결과 그래프</a:t>
            </a:r>
            <a:endParaRPr lang="en-US" altLang="ko-KR" sz="2000" b="1" dirty="0">
              <a:ln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42905F-F4D0-4E38-BDCE-26753ADCD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838" y="1449700"/>
            <a:ext cx="8668911" cy="498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70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5ABFB-8AA7-431E-B826-71CB605A08A3}"/>
              </a:ext>
            </a:extLst>
          </p:cNvPr>
          <p:cNvSpPr txBox="1"/>
          <p:nvPr/>
        </p:nvSpPr>
        <p:spPr>
          <a:xfrm>
            <a:off x="933094" y="1049590"/>
            <a:ext cx="2913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개선할 점</a:t>
            </a:r>
            <a:endParaRPr lang="en-US" altLang="ko-KR" sz="2000" b="1" dirty="0">
              <a:ln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C93BFF-1DF8-49D6-933A-F17E565DE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30" y="1749694"/>
            <a:ext cx="5777138" cy="3987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116271-72CD-4D14-B943-2806280D04DF}"/>
              </a:ext>
            </a:extLst>
          </p:cNvPr>
          <p:cNvSpPr txBox="1"/>
          <p:nvPr/>
        </p:nvSpPr>
        <p:spPr>
          <a:xfrm>
            <a:off x="7338731" y="1934425"/>
            <a:ext cx="48847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n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느린 소켓 속도</a:t>
            </a:r>
            <a:endParaRPr lang="en-US" altLang="ko-KR" sz="1600" b="1" dirty="0">
              <a:ln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6E4A365-DFA7-4C33-A2C3-F2D90C82FB73}"/>
              </a:ext>
            </a:extLst>
          </p:cNvPr>
          <p:cNvGrpSpPr/>
          <p:nvPr/>
        </p:nvGrpSpPr>
        <p:grpSpPr>
          <a:xfrm>
            <a:off x="6834374" y="1934425"/>
            <a:ext cx="427205" cy="358760"/>
            <a:chOff x="5809133" y="2378955"/>
            <a:chExt cx="826170" cy="704636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DD3DF1C-387A-46B8-B734-8A23F09A6EB1}"/>
                </a:ext>
              </a:extLst>
            </p:cNvPr>
            <p:cNvGrpSpPr/>
            <p:nvPr/>
          </p:nvGrpSpPr>
          <p:grpSpPr>
            <a:xfrm>
              <a:off x="5869900" y="2378955"/>
              <a:ext cx="704636" cy="704636"/>
              <a:chOff x="5869900" y="2407536"/>
              <a:chExt cx="704636" cy="704636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7DB65798-30CA-4D6D-9571-094D0AE65953}"/>
                  </a:ext>
                </a:extLst>
              </p:cNvPr>
              <p:cNvSpPr/>
              <p:nvPr/>
            </p:nvSpPr>
            <p:spPr>
              <a:xfrm>
                <a:off x="5946100" y="2483736"/>
                <a:ext cx="552236" cy="552236"/>
              </a:xfrm>
              <a:prstGeom prst="ellipse">
                <a:avLst/>
              </a:prstGeom>
              <a:solidFill>
                <a:srgbClr val="AC9A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7AF9E130-C6F1-4AC8-AC5D-F9C392BA9C5B}"/>
                  </a:ext>
                </a:extLst>
              </p:cNvPr>
              <p:cNvSpPr/>
              <p:nvPr/>
            </p:nvSpPr>
            <p:spPr>
              <a:xfrm>
                <a:off x="5869900" y="2407536"/>
                <a:ext cx="704636" cy="704636"/>
              </a:xfrm>
              <a:prstGeom prst="ellipse">
                <a:avLst/>
              </a:prstGeom>
              <a:noFill/>
              <a:ln w="38100">
                <a:solidFill>
                  <a:srgbClr val="AC9AC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56F568E-960E-409B-8F34-30FC4A077EAA}"/>
                </a:ext>
              </a:extLst>
            </p:cNvPr>
            <p:cNvSpPr txBox="1"/>
            <p:nvPr/>
          </p:nvSpPr>
          <p:spPr>
            <a:xfrm>
              <a:off x="5809133" y="2545336"/>
              <a:ext cx="8261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07D536D-6C99-469A-9978-8C3485CB6D98}"/>
              </a:ext>
            </a:extLst>
          </p:cNvPr>
          <p:cNvSpPr txBox="1"/>
          <p:nvPr/>
        </p:nvSpPr>
        <p:spPr>
          <a:xfrm>
            <a:off x="6834374" y="2497283"/>
            <a:ext cx="5175504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시간을 재본 결과 소켓을 재 연결 할 때 시간소요가 크다는 것을 알 수 있다</a:t>
            </a:r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F2D9E0B-FB63-419E-8BC4-25AD0857E495}"/>
              </a:ext>
            </a:extLst>
          </p:cNvPr>
          <p:cNvSpPr/>
          <p:nvPr/>
        </p:nvSpPr>
        <p:spPr>
          <a:xfrm>
            <a:off x="1116701" y="4636736"/>
            <a:ext cx="3244906" cy="67973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54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F1540F-D1CF-45CE-AFB7-DBAE08594620}"/>
              </a:ext>
            </a:extLst>
          </p:cNvPr>
          <p:cNvSpPr txBox="1"/>
          <p:nvPr/>
        </p:nvSpPr>
        <p:spPr>
          <a:xfrm>
            <a:off x="4142870" y="2532821"/>
            <a:ext cx="5229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72408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0FBF1AEE-6B70-4514-A8C5-08F6EBE7F70C}"/>
              </a:ext>
            </a:extLst>
          </p:cNvPr>
          <p:cNvSpPr txBox="1"/>
          <p:nvPr/>
        </p:nvSpPr>
        <p:spPr>
          <a:xfrm>
            <a:off x="457199" y="287930"/>
            <a:ext cx="7221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CONTENTS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B9C9BA9-400A-4999-9D86-C3F0E284427A}"/>
              </a:ext>
            </a:extLst>
          </p:cNvPr>
          <p:cNvGrpSpPr/>
          <p:nvPr/>
        </p:nvGrpSpPr>
        <p:grpSpPr>
          <a:xfrm>
            <a:off x="0" y="1552769"/>
            <a:ext cx="10566399" cy="4572000"/>
            <a:chOff x="0" y="1552769"/>
            <a:chExt cx="10566399" cy="4572000"/>
          </a:xfrm>
        </p:grpSpPr>
        <p:sp>
          <p:nvSpPr>
            <p:cNvPr id="34" name="평행 사변형 33">
              <a:extLst>
                <a:ext uri="{FF2B5EF4-FFF2-40B4-BE49-F238E27FC236}">
                  <a16:creationId xmlns:a16="http://schemas.microsoft.com/office/drawing/2014/main" id="{DCF7F21A-5004-4D91-824F-DEC2053F5E0F}"/>
                </a:ext>
              </a:extLst>
            </p:cNvPr>
            <p:cNvSpPr/>
            <p:nvPr/>
          </p:nvSpPr>
          <p:spPr>
            <a:xfrm rot="5400000" flipH="1">
              <a:off x="178357" y="4817390"/>
              <a:ext cx="1785133" cy="829626"/>
            </a:xfrm>
            <a:prstGeom prst="parallelogram">
              <a:avLst>
                <a:gd name="adj" fmla="val 68454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화살표: 오각형 17">
              <a:extLst>
                <a:ext uri="{FF2B5EF4-FFF2-40B4-BE49-F238E27FC236}">
                  <a16:creationId xmlns:a16="http://schemas.microsoft.com/office/drawing/2014/main" id="{79DCEFD1-8137-41F9-9E90-3ADA27186FEA}"/>
                </a:ext>
              </a:extLst>
            </p:cNvPr>
            <p:cNvSpPr/>
            <p:nvPr/>
          </p:nvSpPr>
          <p:spPr>
            <a:xfrm>
              <a:off x="1486850" y="2979612"/>
              <a:ext cx="9079549" cy="859157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오각형 18">
              <a:extLst>
                <a:ext uri="{FF2B5EF4-FFF2-40B4-BE49-F238E27FC236}">
                  <a16:creationId xmlns:a16="http://schemas.microsoft.com/office/drawing/2014/main" id="{69EB6BEC-8C59-4E59-B9D1-17897531448E}"/>
                </a:ext>
              </a:extLst>
            </p:cNvPr>
            <p:cNvSpPr/>
            <p:nvPr/>
          </p:nvSpPr>
          <p:spPr>
            <a:xfrm>
              <a:off x="1486851" y="2120455"/>
              <a:ext cx="6191718" cy="859157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오각형 19">
              <a:extLst>
                <a:ext uri="{FF2B5EF4-FFF2-40B4-BE49-F238E27FC236}">
                  <a16:creationId xmlns:a16="http://schemas.microsoft.com/office/drawing/2014/main" id="{5A3C5FF3-4E3C-481A-81E8-E6B4DEC67A18}"/>
                </a:ext>
              </a:extLst>
            </p:cNvPr>
            <p:cNvSpPr/>
            <p:nvPr/>
          </p:nvSpPr>
          <p:spPr>
            <a:xfrm>
              <a:off x="1486851" y="3838769"/>
              <a:ext cx="7250749" cy="859157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화살표: 오각형 20">
              <a:extLst>
                <a:ext uri="{FF2B5EF4-FFF2-40B4-BE49-F238E27FC236}">
                  <a16:creationId xmlns:a16="http://schemas.microsoft.com/office/drawing/2014/main" id="{D05E8A1A-9B5D-4A1F-9279-530A7170B54A}"/>
                </a:ext>
              </a:extLst>
            </p:cNvPr>
            <p:cNvSpPr/>
            <p:nvPr/>
          </p:nvSpPr>
          <p:spPr>
            <a:xfrm>
              <a:off x="1486851" y="4697926"/>
              <a:ext cx="8228649" cy="859157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F99A094-B663-4697-92A0-7BC5D793B84B}"/>
                </a:ext>
              </a:extLst>
            </p:cNvPr>
            <p:cNvSpPr/>
            <p:nvPr/>
          </p:nvSpPr>
          <p:spPr>
            <a:xfrm>
              <a:off x="0" y="1552769"/>
              <a:ext cx="657225" cy="1143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EB26DC6-D593-4EEB-AB2A-E4AD9F95048B}"/>
                </a:ext>
              </a:extLst>
            </p:cNvPr>
            <p:cNvSpPr/>
            <p:nvPr/>
          </p:nvSpPr>
          <p:spPr>
            <a:xfrm>
              <a:off x="0" y="2695769"/>
              <a:ext cx="657225" cy="1143000"/>
            </a:xfrm>
            <a:prstGeom prst="rect">
              <a:avLst/>
            </a:prstGeom>
            <a:solidFill>
              <a:srgbClr val="6B9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D3842D5C-1B86-4E01-A655-4615ED5D12D8}"/>
                </a:ext>
              </a:extLst>
            </p:cNvPr>
            <p:cNvSpPr/>
            <p:nvPr/>
          </p:nvSpPr>
          <p:spPr>
            <a:xfrm>
              <a:off x="0" y="3838769"/>
              <a:ext cx="657225" cy="1143000"/>
            </a:xfrm>
            <a:prstGeom prst="rect">
              <a:avLst/>
            </a:prstGeom>
            <a:solidFill>
              <a:srgbClr val="6573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3C21085-C574-41C7-A69D-1EE2E3B14535}"/>
                </a:ext>
              </a:extLst>
            </p:cNvPr>
            <p:cNvSpPr/>
            <p:nvPr/>
          </p:nvSpPr>
          <p:spPr>
            <a:xfrm>
              <a:off x="0" y="4981769"/>
              <a:ext cx="657225" cy="1143000"/>
            </a:xfrm>
            <a:prstGeom prst="rect">
              <a:avLst/>
            </a:prstGeom>
            <a:solidFill>
              <a:srgbClr val="4E62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평행 사변형 28">
              <a:extLst>
                <a:ext uri="{FF2B5EF4-FFF2-40B4-BE49-F238E27FC236}">
                  <a16:creationId xmlns:a16="http://schemas.microsoft.com/office/drawing/2014/main" id="{FAE31C14-9336-4597-9806-569431A3CD81}"/>
                </a:ext>
              </a:extLst>
            </p:cNvPr>
            <p:cNvSpPr/>
            <p:nvPr/>
          </p:nvSpPr>
          <p:spPr>
            <a:xfrm rot="16200000">
              <a:off x="185721" y="2026270"/>
              <a:ext cx="1772633" cy="829626"/>
            </a:xfrm>
            <a:prstGeom prst="parallelogram">
              <a:avLst>
                <a:gd name="adj" fmla="val 6807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평행 사변형 30">
              <a:extLst>
                <a:ext uri="{FF2B5EF4-FFF2-40B4-BE49-F238E27FC236}">
                  <a16:creationId xmlns:a16="http://schemas.microsoft.com/office/drawing/2014/main" id="{B53B881A-0DC6-4BDA-ACAA-E553671E8B73}"/>
                </a:ext>
              </a:extLst>
            </p:cNvPr>
            <p:cNvSpPr/>
            <p:nvPr/>
          </p:nvSpPr>
          <p:spPr>
            <a:xfrm rot="16200000">
              <a:off x="184607" y="3167273"/>
              <a:ext cx="1772633" cy="829626"/>
            </a:xfrm>
            <a:prstGeom prst="parallelogram">
              <a:avLst>
                <a:gd name="adj" fmla="val 34011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평행 사변형 31">
              <a:extLst>
                <a:ext uri="{FF2B5EF4-FFF2-40B4-BE49-F238E27FC236}">
                  <a16:creationId xmlns:a16="http://schemas.microsoft.com/office/drawing/2014/main" id="{2B2914BC-FE4C-4518-A784-696DE9F0BD88}"/>
                </a:ext>
              </a:extLst>
            </p:cNvPr>
            <p:cNvSpPr/>
            <p:nvPr/>
          </p:nvSpPr>
          <p:spPr>
            <a:xfrm rot="5400000" flipH="1">
              <a:off x="495660" y="3999219"/>
              <a:ext cx="1150528" cy="829626"/>
            </a:xfrm>
            <a:prstGeom prst="parallelogram">
              <a:avLst>
                <a:gd name="adj" fmla="val 35254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평행 사변형 32">
              <a:extLst>
                <a:ext uri="{FF2B5EF4-FFF2-40B4-BE49-F238E27FC236}">
                  <a16:creationId xmlns:a16="http://schemas.microsoft.com/office/drawing/2014/main" id="{EA94060B-8012-422C-A9C9-BC590C4778F4}"/>
                </a:ext>
              </a:extLst>
            </p:cNvPr>
            <p:cNvSpPr/>
            <p:nvPr/>
          </p:nvSpPr>
          <p:spPr>
            <a:xfrm rot="5400000" flipH="1">
              <a:off x="742407" y="3752471"/>
              <a:ext cx="657033" cy="829626"/>
            </a:xfrm>
            <a:prstGeom prst="parallelogram">
              <a:avLst>
                <a:gd name="adj" fmla="val 0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3CD46D49-A021-466F-B39F-29FAEC3D191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259"/>
          <a:stretch/>
        </p:blipFill>
        <p:spPr>
          <a:xfrm>
            <a:off x="7553978" y="4001029"/>
            <a:ext cx="623549" cy="53463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F123768-FCAF-4ED1-88EE-1AA34E6AC24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3" t="9042" r="-2653" b="19827"/>
          <a:stretch/>
        </p:blipFill>
        <p:spPr>
          <a:xfrm>
            <a:off x="6494301" y="2265565"/>
            <a:ext cx="799852" cy="56893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BBE73695-F506-41E8-8645-E9172098CA3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815"/>
          <a:stretch/>
        </p:blipFill>
        <p:spPr>
          <a:xfrm>
            <a:off x="9475899" y="3139647"/>
            <a:ext cx="632838" cy="539085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7F1B4056-179E-4CBF-900B-DAD6C44D406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148"/>
          <a:stretch/>
        </p:blipFill>
        <p:spPr>
          <a:xfrm>
            <a:off x="8620868" y="4860187"/>
            <a:ext cx="615551" cy="53461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8BE7570C-6B9A-4B2A-9C8D-F89C7B639F99}"/>
              </a:ext>
            </a:extLst>
          </p:cNvPr>
          <p:cNvSpPr txBox="1"/>
          <p:nvPr/>
        </p:nvSpPr>
        <p:spPr>
          <a:xfrm>
            <a:off x="1717441" y="2349978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일정 및 회의 보고서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AE76FCE-67A4-42C0-B383-73B511E86600}"/>
              </a:ext>
            </a:extLst>
          </p:cNvPr>
          <p:cNvSpPr txBox="1"/>
          <p:nvPr/>
        </p:nvSpPr>
        <p:spPr>
          <a:xfrm>
            <a:off x="1717441" y="3213681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10390DE-0B50-47D6-8EBB-9F97B99FC083}"/>
              </a:ext>
            </a:extLst>
          </p:cNvPr>
          <p:cNvSpPr txBox="1"/>
          <p:nvPr/>
        </p:nvSpPr>
        <p:spPr>
          <a:xfrm>
            <a:off x="1717441" y="4079129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3. </a:t>
            </a:r>
            <a:r>
              <a:rPr lang="ko-KR" altLang="en-US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이번 주 진행 상황</a:t>
            </a:r>
            <a:endParaRPr lang="en-US" altLang="ko-KR" sz="20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216E42-C2D5-4487-B749-C0BDD25047E0}"/>
              </a:ext>
            </a:extLst>
          </p:cNvPr>
          <p:cNvSpPr txBox="1"/>
          <p:nvPr/>
        </p:nvSpPr>
        <p:spPr>
          <a:xfrm>
            <a:off x="1717441" y="4922562"/>
            <a:ext cx="5318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4. Q &amp; A</a:t>
            </a:r>
          </a:p>
        </p:txBody>
      </p:sp>
    </p:spTree>
    <p:extLst>
      <p:ext uri="{BB962C8B-B14F-4D97-AF65-F5344CB8AC3E}">
        <p14:creationId xmlns:p14="http://schemas.microsoft.com/office/powerpoint/2010/main" val="4453657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 rot="5400000">
            <a:off x="2667000" y="-2666998"/>
            <a:ext cx="6857998" cy="12192002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A4ED7D-46FE-48CB-A00A-BED1DFC11AD1}"/>
              </a:ext>
            </a:extLst>
          </p:cNvPr>
          <p:cNvSpPr txBox="1"/>
          <p:nvPr/>
        </p:nvSpPr>
        <p:spPr>
          <a:xfrm>
            <a:off x="3651324" y="3136615"/>
            <a:ext cx="48893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2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감사합니다</a:t>
            </a:r>
            <a:endParaRPr lang="en-US" altLang="ko-KR" sz="32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1230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A12B74-F061-4443-94E1-533A4EFCDE58}"/>
              </a:ext>
            </a:extLst>
          </p:cNvPr>
          <p:cNvSpPr txBox="1"/>
          <p:nvPr/>
        </p:nvSpPr>
        <p:spPr>
          <a:xfrm>
            <a:off x="457199" y="287930"/>
            <a:ext cx="7221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일정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3B137FF-5336-47F9-A46C-F1F45C09B8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174548"/>
              </p:ext>
            </p:extLst>
          </p:nvPr>
        </p:nvGraphicFramePr>
        <p:xfrm>
          <a:off x="282803" y="922330"/>
          <a:ext cx="11557268" cy="5401557"/>
        </p:xfrm>
        <a:graphic>
          <a:graphicData uri="http://schemas.openxmlformats.org/drawingml/2006/table">
            <a:tbl>
              <a:tblPr/>
              <a:tblGrid>
                <a:gridCol w="2249539">
                  <a:extLst>
                    <a:ext uri="{9D8B030D-6E8A-4147-A177-3AD203B41FA5}">
                      <a16:colId xmlns:a16="http://schemas.microsoft.com/office/drawing/2014/main" val="4161887581"/>
                    </a:ext>
                  </a:extLst>
                </a:gridCol>
                <a:gridCol w="2249539">
                  <a:extLst>
                    <a:ext uri="{9D8B030D-6E8A-4147-A177-3AD203B41FA5}">
                      <a16:colId xmlns:a16="http://schemas.microsoft.com/office/drawing/2014/main" val="382604158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5105568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9715485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920920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34288367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5519792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289170593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132805924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46682506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12971618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87658036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06155072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702702438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43651148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98368823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4018440116"/>
                    </a:ext>
                  </a:extLst>
                </a:gridCol>
              </a:tblGrid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일정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단계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9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11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595046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아이디어 기획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890203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주제 확정 및 세부 기획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030522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논리 구조 및 서버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3419000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데이터베이스 모델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575481"/>
                  </a:ext>
                </a:extLst>
              </a:tr>
              <a:tr h="600173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 구현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7142077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안드로이드 인터페이스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389329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 데이터 처리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1297306"/>
                  </a:ext>
                </a:extLst>
              </a:tr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유지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보수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디버깅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33040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F93AA47-AAE2-4A4B-A1C1-C1CD2ADAA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31861"/>
              </p:ext>
            </p:extLst>
          </p:nvPr>
        </p:nvGraphicFramePr>
        <p:xfrm>
          <a:off x="282797" y="922336"/>
          <a:ext cx="11557274" cy="5401557"/>
        </p:xfrm>
        <a:graphic>
          <a:graphicData uri="http://schemas.openxmlformats.org/drawingml/2006/table">
            <a:tbl>
              <a:tblPr/>
              <a:tblGrid>
                <a:gridCol w="2249542">
                  <a:extLst>
                    <a:ext uri="{9D8B030D-6E8A-4147-A177-3AD203B41FA5}">
                      <a16:colId xmlns:a16="http://schemas.microsoft.com/office/drawing/2014/main" val="1918085010"/>
                    </a:ext>
                  </a:extLst>
                </a:gridCol>
                <a:gridCol w="2249542">
                  <a:extLst>
                    <a:ext uri="{9D8B030D-6E8A-4147-A177-3AD203B41FA5}">
                      <a16:colId xmlns:a16="http://schemas.microsoft.com/office/drawing/2014/main" val="1387415468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59990063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876972506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5131329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37206077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81998600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739632113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8784012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00286459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358035034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632837361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85464883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3553107572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202042905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1948446387"/>
                    </a:ext>
                  </a:extLst>
                </a:gridCol>
                <a:gridCol w="470546">
                  <a:extLst>
                    <a:ext uri="{9D8B030D-6E8A-4147-A177-3AD203B41FA5}">
                      <a16:colId xmlns:a16="http://schemas.microsoft.com/office/drawing/2014/main" val="2104293344"/>
                    </a:ext>
                  </a:extLst>
                </a:gridCol>
              </a:tblGrid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일정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단계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100" b="1" dirty="0"/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1100" b="1" dirty="0"/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9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10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11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13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15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2877407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아이디어 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929105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주제 확정 및 세부 기획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493059"/>
                  </a:ext>
                </a:extLst>
              </a:tr>
              <a:tr h="60017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논리 구조 및 서버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1118229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데이터베이스 모델 설계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3694207"/>
                  </a:ext>
                </a:extLst>
              </a:tr>
              <a:tr h="600173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 구현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432140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안드로이드 인터페이스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0B6D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C5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4231138"/>
                  </a:ext>
                </a:extLst>
              </a:tr>
              <a:tr h="6001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분석 데이터 처리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567473"/>
                  </a:ext>
                </a:extLst>
              </a:tr>
              <a:tr h="6001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유지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/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보수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디버깅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295793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D2CDDC2-9F65-4ABA-8895-71FA3D43975F}"/>
              </a:ext>
            </a:extLst>
          </p:cNvPr>
          <p:cNvSpPr/>
          <p:nvPr/>
        </p:nvSpPr>
        <p:spPr>
          <a:xfrm>
            <a:off x="10892105" y="931757"/>
            <a:ext cx="490194" cy="54015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3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125512" y="951259"/>
            <a:ext cx="2159626" cy="497322"/>
            <a:chOff x="43235" y="1398834"/>
            <a:chExt cx="2230065" cy="1345354"/>
          </a:xfrm>
        </p:grpSpPr>
        <p:sp>
          <p:nvSpPr>
            <p:cNvPr id="3" name="직각 삼각형 2"/>
            <p:cNvSpPr/>
            <p:nvPr/>
          </p:nvSpPr>
          <p:spPr>
            <a:xfrm flipH="1">
              <a:off x="685799" y="1398834"/>
              <a:ext cx="371475" cy="37147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685800" y="1770309"/>
              <a:ext cx="1587500" cy="948377"/>
            </a:xfrm>
            <a:prstGeom prst="rect">
              <a:avLst/>
            </a:prstGeom>
            <a:solidFill>
              <a:srgbClr val="7A89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3233" y="1828332"/>
              <a:ext cx="1509730" cy="9158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장소</a:t>
              </a:r>
              <a:endParaRPr lang="en-US" altLang="ko-KR" sz="1600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579864" y="2463172"/>
            <a:ext cx="1721711" cy="512728"/>
            <a:chOff x="551583" y="2580910"/>
            <a:chExt cx="1721717" cy="1415001"/>
          </a:xfrm>
        </p:grpSpPr>
        <p:sp>
          <p:nvSpPr>
            <p:cNvPr id="42" name="직각 삼각형 41"/>
            <p:cNvSpPr/>
            <p:nvPr/>
          </p:nvSpPr>
          <p:spPr>
            <a:xfrm flipH="1">
              <a:off x="685799" y="2580910"/>
              <a:ext cx="371475" cy="371475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685800" y="2949863"/>
              <a:ext cx="1587500" cy="948377"/>
            </a:xfrm>
            <a:prstGeom prst="rect">
              <a:avLst/>
            </a:prstGeom>
            <a:solidFill>
              <a:srgbClr val="8C96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51582" y="3061586"/>
              <a:ext cx="1391779" cy="934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회의내용</a:t>
              </a:r>
              <a:endParaRPr lang="en-US" altLang="ko-KR" sz="1600" b="1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2793819" y="1107691"/>
            <a:ext cx="48847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>
                <a:ln w="9525">
                  <a:solidFill>
                    <a:schemeClr val="accent2">
                      <a:alpha val="30000"/>
                    </a:schemeClr>
                  </a:solidFill>
                </a:ln>
                <a:solidFill>
                  <a:schemeClr val="accent2"/>
                </a:solidFill>
                <a:latin typeface="나눔바른고딕 Light"/>
                <a:ea typeface="나눔바른고딕 Light"/>
              </a:rPr>
              <a:t>해동 스터디룸</a:t>
            </a:r>
            <a:endParaRPr lang="en-US" altLang="ko-KR" sz="1600" b="1">
              <a:ln w="9525">
                <a:solidFill>
                  <a:schemeClr val="accent2">
                    <a:alpha val="30000"/>
                  </a:schemeClr>
                </a:solidFill>
              </a:ln>
              <a:solidFill>
                <a:schemeClr val="accent2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7199" y="260856"/>
            <a:ext cx="72213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 dirty="0">
                <a:ln w="9525"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/>
                <a:ea typeface="나눔바른고딕 Light"/>
              </a:rPr>
              <a:t>5.30 </a:t>
            </a:r>
            <a:r>
              <a:rPr lang="ko-KR" altLang="en-US" sz="2400" b="1" dirty="0">
                <a:ln w="9525"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/>
                <a:ea typeface="나눔바른고딕 Light"/>
              </a:rPr>
              <a:t>회의 보고서</a:t>
            </a:r>
            <a:endParaRPr lang="en-US" altLang="ko-KR" sz="2400" b="1" dirty="0">
              <a:ln w="9525"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/>
              <a:ea typeface="나눔바른고딕 Light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79864" y="4549044"/>
            <a:ext cx="1705270" cy="497317"/>
            <a:chOff x="568024" y="3757942"/>
            <a:chExt cx="1705276" cy="1362872"/>
          </a:xfrm>
        </p:grpSpPr>
        <p:sp>
          <p:nvSpPr>
            <p:cNvPr id="43" name="직각 삼각형 42"/>
            <p:cNvSpPr/>
            <p:nvPr/>
          </p:nvSpPr>
          <p:spPr>
            <a:xfrm flipH="1">
              <a:off x="685799" y="3757942"/>
              <a:ext cx="371475" cy="371475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685800" y="4124164"/>
              <a:ext cx="1587500" cy="948377"/>
            </a:xfrm>
            <a:prstGeom prst="rect">
              <a:avLst/>
            </a:prstGeom>
            <a:solidFill>
              <a:srgbClr val="90B7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68022" y="4193025"/>
              <a:ext cx="1391779" cy="9277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후속조치</a:t>
              </a:r>
              <a:endParaRPr lang="en-US" altLang="ko-KR" sz="1600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2863" y="1698243"/>
            <a:ext cx="2282271" cy="512566"/>
            <a:chOff x="-8971" y="4936333"/>
            <a:chExt cx="2282271" cy="1387860"/>
          </a:xfrm>
        </p:grpSpPr>
        <p:sp>
          <p:nvSpPr>
            <p:cNvPr id="19" name="직각 삼각형 18"/>
            <p:cNvSpPr/>
            <p:nvPr/>
          </p:nvSpPr>
          <p:spPr>
            <a:xfrm flipH="1">
              <a:off x="685799" y="4936333"/>
              <a:ext cx="371475" cy="371475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685800" y="5307808"/>
              <a:ext cx="1587500" cy="948377"/>
            </a:xfrm>
            <a:prstGeom prst="rect">
              <a:avLst/>
            </a:prstGeom>
            <a:solidFill>
              <a:srgbClr val="78C1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-8971" y="5407500"/>
              <a:ext cx="1793907" cy="9166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ko-KR" altLang="en-US" sz="1600" b="1">
                  <a:ln w="9525"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바른고딕 Light"/>
                  <a:ea typeface="나눔바른고딕 Light"/>
                </a:rPr>
                <a:t>참석자 </a:t>
              </a:r>
              <a:endParaRPr lang="en-US" altLang="ko-KR" sz="1600" b="1">
                <a:ln w="9525"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바른고딕 Light"/>
                <a:ea typeface="나눔바른고딕 Light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794853" y="1802532"/>
            <a:ext cx="4884750" cy="338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소홍식</a:t>
            </a:r>
            <a:r>
              <a:rPr lang="en-US" altLang="ko-KR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,</a:t>
            </a: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 김용운</a:t>
            </a:r>
            <a:r>
              <a:rPr lang="en-US" altLang="ko-KR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, </a:t>
            </a:r>
            <a:r>
              <a:rPr lang="ko-KR" altLang="en-US" sz="1600" b="1">
                <a:ln w="9525">
                  <a:solidFill>
                    <a:schemeClr val="accent5">
                      <a:alpha val="30000"/>
                    </a:schemeClr>
                  </a:solidFill>
                </a:ln>
                <a:solidFill>
                  <a:schemeClr val="accent5"/>
                </a:solidFill>
                <a:latin typeface="나눔바른고딕 Light"/>
                <a:ea typeface="나눔바른고딕 Light"/>
              </a:rPr>
              <a:t>최성민</a:t>
            </a:r>
            <a:endParaRPr lang="en-US" altLang="ko-KR" sz="1600" b="1">
              <a:ln w="9525">
                <a:solidFill>
                  <a:schemeClr val="accent5">
                    <a:alpha val="30000"/>
                  </a:schemeClr>
                </a:solidFill>
              </a:ln>
              <a:solidFill>
                <a:schemeClr val="accent5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93818" y="2558930"/>
            <a:ext cx="80847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카메라 전송 시 전송 시간 줄이기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프로그램 최적화 및 버그 </a:t>
            </a:r>
            <a:r>
              <a:rPr lang="ko-KR" altLang="en-US" sz="1600" b="1" dirty="0" err="1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픽스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/>
                <a:ea typeface="나눔바른고딕 Light"/>
              </a:rPr>
              <a:t>사람들의 감정을 그래프로 표현하기</a:t>
            </a:r>
            <a:endParaRPr lang="en-US" altLang="ko-KR" sz="1600" b="1" dirty="0">
              <a:ln w="9525"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/>
              <a:ea typeface="나눔바른고딕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93818" y="4707807"/>
            <a:ext cx="808471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소홍식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전체 프로그램 최적화 및 버그 </a:t>
            </a: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픽스</a:t>
            </a:r>
            <a:endParaRPr lang="ko-KR" altLang="en-US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최성민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전체 프로그램 최적화 및 버그 </a:t>
            </a:r>
            <a:r>
              <a:rPr lang="ko-KR" altLang="en-US" sz="1600" b="1" dirty="0" err="1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픽스</a:t>
            </a:r>
            <a:endParaRPr lang="ko-KR" altLang="en-US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  <a:p>
            <a:pPr lvl="0">
              <a:defRPr lang="ko-KR" altLang="en-US"/>
            </a:pP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김용운 </a:t>
            </a:r>
            <a:r>
              <a:rPr lang="en-US" altLang="ko-KR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– </a:t>
            </a:r>
            <a:r>
              <a:rPr lang="ko-KR" altLang="en-US" sz="1600" b="1" dirty="0">
                <a:ln w="9525">
                  <a:solidFill>
                    <a:schemeClr val="accent4">
                      <a:alpha val="30000"/>
                    </a:schemeClr>
                  </a:solidFill>
                </a:ln>
                <a:solidFill>
                  <a:schemeClr val="accent4"/>
                </a:solidFill>
                <a:latin typeface="나눔바른고딕 Light"/>
                <a:ea typeface="나눔바른고딕 Light"/>
              </a:rPr>
              <a:t>감정분석 후 시간별로 그래프 화</a:t>
            </a:r>
            <a:endParaRPr lang="en-US" altLang="ko-KR" sz="1600" b="1" dirty="0">
              <a:ln w="9525">
                <a:solidFill>
                  <a:schemeClr val="accent4">
                    <a:alpha val="30000"/>
                  </a:schemeClr>
                </a:solidFill>
              </a:ln>
              <a:solidFill>
                <a:schemeClr val="accent4"/>
              </a:solidFill>
              <a:latin typeface="나눔바른고딕 Light"/>
              <a:ea typeface="나눔바른고딕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A0E1CDA9-CF23-48BB-BFAB-5A98FE46C45A}"/>
              </a:ext>
            </a:extLst>
          </p:cNvPr>
          <p:cNvSpPr/>
          <p:nvPr/>
        </p:nvSpPr>
        <p:spPr>
          <a:xfrm>
            <a:off x="7003329" y="1770734"/>
            <a:ext cx="4859519" cy="26878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68F4E9C-52BB-43CC-9E43-47DECE2E1CF5}"/>
              </a:ext>
            </a:extLst>
          </p:cNvPr>
          <p:cNvSpPr/>
          <p:nvPr/>
        </p:nvSpPr>
        <p:spPr>
          <a:xfrm>
            <a:off x="231742" y="1783696"/>
            <a:ext cx="4840664" cy="28186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F179977-1493-4718-A700-895614D9E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40" y="1956914"/>
            <a:ext cx="4657725" cy="2514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AEC6399-1E63-45DC-A503-99ED3CB3E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464" y="1887390"/>
            <a:ext cx="4667250" cy="2438400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AF0810A4-8040-4FFC-9975-85374158EA90}"/>
              </a:ext>
            </a:extLst>
          </p:cNvPr>
          <p:cNvSpPr/>
          <p:nvPr/>
        </p:nvSpPr>
        <p:spPr>
          <a:xfrm>
            <a:off x="5420412" y="2826536"/>
            <a:ext cx="1234911" cy="48076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D32F18F-B390-4DD2-905C-5534B7026418}"/>
              </a:ext>
            </a:extLst>
          </p:cNvPr>
          <p:cNvSpPr txBox="1"/>
          <p:nvPr/>
        </p:nvSpPr>
        <p:spPr>
          <a:xfrm>
            <a:off x="5544816" y="1995539"/>
            <a:ext cx="1458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¼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BD0343B-62FC-4675-A213-C861AE9C38F0}"/>
              </a:ext>
            </a:extLst>
          </p:cNvPr>
          <p:cNvSpPr txBox="1"/>
          <p:nvPr/>
        </p:nvSpPr>
        <p:spPr>
          <a:xfrm>
            <a:off x="1922817" y="4775528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2.5 Mb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55C997-9ACF-4D49-ADE0-5FC6883AC4E6}"/>
              </a:ext>
            </a:extLst>
          </p:cNvPr>
          <p:cNvSpPr txBox="1"/>
          <p:nvPr/>
        </p:nvSpPr>
        <p:spPr>
          <a:xfrm>
            <a:off x="8794957" y="4775528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200 </a:t>
            </a:r>
            <a:r>
              <a:rPr lang="en-US" altLang="ko-KR" sz="2800" b="1" dirty="0" err="1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Kb</a:t>
            </a:r>
            <a:endParaRPr lang="en-US" altLang="ko-KR" sz="2800" b="1" dirty="0">
              <a:ln>
                <a:solidFill>
                  <a:schemeClr val="tx2">
                    <a:alpha val="30000"/>
                  </a:schemeClr>
                </a:solidFill>
              </a:ln>
              <a:solidFill>
                <a:schemeClr val="accent5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0284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F4B9A63-35C6-48F2-BD01-888311910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64" y="3282144"/>
            <a:ext cx="5438775" cy="197167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CE402EF-7293-4AAA-91EF-55F62D4D9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487" y="3177370"/>
            <a:ext cx="4476750" cy="2181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11B908-7A91-4999-A6E9-1B710057B3D2}"/>
              </a:ext>
            </a:extLst>
          </p:cNvPr>
          <p:cNvSpPr txBox="1"/>
          <p:nvPr/>
        </p:nvSpPr>
        <p:spPr>
          <a:xfrm>
            <a:off x="2206701" y="5571707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CF3118-A7CD-47A6-AD49-5B2C2755C2CA}"/>
              </a:ext>
            </a:extLst>
          </p:cNvPr>
          <p:cNvSpPr txBox="1"/>
          <p:nvPr/>
        </p:nvSpPr>
        <p:spPr>
          <a:xfrm>
            <a:off x="8258709" y="5571707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Android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56A5EE-88AC-4C78-BE6F-03690B83E053}"/>
              </a:ext>
            </a:extLst>
          </p:cNvPr>
          <p:cNvSpPr txBox="1"/>
          <p:nvPr/>
        </p:nvSpPr>
        <p:spPr>
          <a:xfrm>
            <a:off x="7664821" y="2226993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64 kb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18A8F-FF70-41C2-8407-F898D049A2E3}"/>
              </a:ext>
            </a:extLst>
          </p:cNvPr>
          <p:cNvSpPr txBox="1"/>
          <p:nvPr/>
        </p:nvSpPr>
        <p:spPr>
          <a:xfrm>
            <a:off x="2998553" y="2226993"/>
            <a:ext cx="2470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 kb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4746F8DE-EF61-496F-8E98-AE894D8A3F4D}"/>
              </a:ext>
            </a:extLst>
          </p:cNvPr>
          <p:cNvSpPr/>
          <p:nvPr/>
        </p:nvSpPr>
        <p:spPr>
          <a:xfrm>
            <a:off x="5261237" y="2226993"/>
            <a:ext cx="1234911" cy="48076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F28723-2357-4F75-A0B5-4126C51A76F3}"/>
              </a:ext>
            </a:extLst>
          </p:cNvPr>
          <p:cNvSpPr txBox="1"/>
          <p:nvPr/>
        </p:nvSpPr>
        <p:spPr>
          <a:xfrm>
            <a:off x="4540577" y="1474637"/>
            <a:ext cx="2735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전송</a:t>
            </a:r>
            <a:r>
              <a:rPr lang="en-US" altLang="ko-KR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28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수신 버퍼</a:t>
            </a:r>
            <a:endParaRPr lang="en-US" altLang="ko-KR" sz="2800" b="1" dirty="0">
              <a:ln>
                <a:solidFill>
                  <a:schemeClr val="tx2">
                    <a:alpha val="3000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823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605568-5E65-4CA8-BF0B-1A4E4055F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242" y="1147284"/>
            <a:ext cx="8903516" cy="5008227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2125B59-ADAB-4A20-A20D-1E17982D2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242" y="1101976"/>
            <a:ext cx="9064607" cy="509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8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D15AC5C-AD39-4640-A334-9ECF26FE0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394" y="2514885"/>
            <a:ext cx="2978331" cy="190870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F6F5CA4-4E32-452E-976A-550F51E09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684" y="2831385"/>
            <a:ext cx="1124632" cy="127570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1027419-2DA1-47B1-B985-D79576E56C63}"/>
              </a:ext>
            </a:extLst>
          </p:cNvPr>
          <p:cNvSpPr/>
          <p:nvPr/>
        </p:nvSpPr>
        <p:spPr>
          <a:xfrm>
            <a:off x="1701915" y="2514885"/>
            <a:ext cx="1124632" cy="127570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9F5D43C-316C-4852-A6AE-9DB2A3139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929" y="2514885"/>
            <a:ext cx="2978331" cy="1908702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3CE9631-4CEA-4C9C-B8DD-2CAC493FA4F6}"/>
              </a:ext>
            </a:extLst>
          </p:cNvPr>
          <p:cNvSpPr/>
          <p:nvPr/>
        </p:nvSpPr>
        <p:spPr>
          <a:xfrm>
            <a:off x="9709450" y="2514885"/>
            <a:ext cx="1124632" cy="127570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2CD3F3-48AA-4714-ACEB-123922BF3BB5}"/>
              </a:ext>
            </a:extLst>
          </p:cNvPr>
          <p:cNvSpPr txBox="1"/>
          <p:nvPr/>
        </p:nvSpPr>
        <p:spPr>
          <a:xfrm>
            <a:off x="9827629" y="2105471"/>
            <a:ext cx="888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Happy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4A29DAA-94CB-49D8-A964-199B7E3656A0}"/>
              </a:ext>
            </a:extLst>
          </p:cNvPr>
          <p:cNvSpPr/>
          <p:nvPr/>
        </p:nvSpPr>
        <p:spPr>
          <a:xfrm>
            <a:off x="4206240" y="3152735"/>
            <a:ext cx="914400" cy="530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31A3216-2B53-423E-80BF-57DD46A952FD}"/>
              </a:ext>
            </a:extLst>
          </p:cNvPr>
          <p:cNvSpPr/>
          <p:nvPr/>
        </p:nvSpPr>
        <p:spPr>
          <a:xfrm>
            <a:off x="7300269" y="3152735"/>
            <a:ext cx="914400" cy="530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9B7276-F497-4FFD-8F86-927F01DF2ED3}"/>
              </a:ext>
            </a:extLst>
          </p:cNvPr>
          <p:cNvSpPr txBox="1"/>
          <p:nvPr/>
        </p:nvSpPr>
        <p:spPr>
          <a:xfrm>
            <a:off x="3856639" y="3792943"/>
            <a:ext cx="1603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Face Cascade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4F5DCF-CF62-4EAE-8A66-153DBACD6380}"/>
              </a:ext>
            </a:extLst>
          </p:cNvPr>
          <p:cNvSpPr txBox="1"/>
          <p:nvPr/>
        </p:nvSpPr>
        <p:spPr>
          <a:xfrm>
            <a:off x="6853943" y="3792943"/>
            <a:ext cx="1937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Emotion Predict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1664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2" grpId="0" animBg="1"/>
      <p:bldP spid="6" grpId="0"/>
      <p:bldP spid="7" grpId="0" animBg="1"/>
      <p:bldP spid="23" grpId="0" animBg="1"/>
      <p:bldP spid="8" grpId="0"/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9DE059-BC87-4B30-A0C7-01A313E16C2A}"/>
              </a:ext>
            </a:extLst>
          </p:cNvPr>
          <p:cNvSpPr/>
          <p:nvPr/>
        </p:nvSpPr>
        <p:spPr>
          <a:xfrm>
            <a:off x="0" y="6553200"/>
            <a:ext cx="12192000" cy="304800"/>
          </a:xfrm>
          <a:prstGeom prst="rect">
            <a:avLst/>
          </a:prstGeom>
          <a:gradFill flip="none" rotWithShape="1">
            <a:gsLst>
              <a:gs pos="68000">
                <a:schemeClr val="accent3">
                  <a:lumMod val="60000"/>
                  <a:lumOff val="40000"/>
                </a:schemeClr>
              </a:gs>
              <a:gs pos="37000">
                <a:schemeClr val="accent1">
                  <a:lumMod val="60000"/>
                  <a:lumOff val="40000"/>
                </a:schemeClr>
              </a:gs>
              <a:gs pos="0">
                <a:schemeClr val="tx2">
                  <a:lumMod val="75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80B2A8-BBC6-4629-B49F-4E3238B8472C}"/>
              </a:ext>
            </a:extLst>
          </p:cNvPr>
          <p:cNvSpPr txBox="1"/>
          <p:nvPr/>
        </p:nvSpPr>
        <p:spPr>
          <a:xfrm>
            <a:off x="457199" y="287930"/>
            <a:ext cx="27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gradFill>
                  <a:gsLst>
                    <a:gs pos="68000">
                      <a:schemeClr val="accent3">
                        <a:lumMod val="75000"/>
                      </a:schemeClr>
                    </a:gs>
                    <a:gs pos="37000">
                      <a:schemeClr val="accent1">
                        <a:lumMod val="75000"/>
                      </a:schemeClr>
                    </a:gs>
                    <a:gs pos="0">
                      <a:schemeClr val="tx2">
                        <a:lumMod val="75000"/>
                      </a:schemeClr>
                    </a:gs>
                    <a:gs pos="100000">
                      <a:schemeClr val="accent6">
                        <a:lumMod val="75000"/>
                      </a:schemeClr>
                    </a:gs>
                  </a:gsLst>
                  <a:lin ang="0" scaled="1"/>
                </a:gra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저번 주 진행 상황</a:t>
            </a:r>
            <a:endParaRPr lang="en-US" altLang="ko-KR" sz="2400" b="1" dirty="0">
              <a:ln>
                <a:solidFill>
                  <a:schemeClr val="tx2">
                    <a:alpha val="30000"/>
                  </a:schemeClr>
                </a:solidFill>
              </a:ln>
              <a:gradFill>
                <a:gsLst>
                  <a:gs pos="68000">
                    <a:schemeClr val="accent3">
                      <a:lumMod val="75000"/>
                    </a:schemeClr>
                  </a:gs>
                  <a:gs pos="37000">
                    <a:schemeClr val="accent1">
                      <a:lumMod val="75000"/>
                    </a:schemeClr>
                  </a:gs>
                  <a:gs pos="0">
                    <a:schemeClr val="tx2">
                      <a:lumMod val="75000"/>
                    </a:schemeClr>
                  </a:gs>
                  <a:gs pos="100000">
                    <a:schemeClr val="accent6">
                      <a:lumMod val="75000"/>
                    </a:schemeClr>
                  </a:gs>
                </a:gsLst>
                <a:lin ang="0" scaled="1"/>
              </a:gra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bandicam 2018-05-28 19-07-30-753">
            <a:hlinkClick r:id="" action="ppaction://media"/>
            <a:extLst>
              <a:ext uri="{FF2B5EF4-FFF2-40B4-BE49-F238E27FC236}">
                <a16:creationId xmlns:a16="http://schemas.microsoft.com/office/drawing/2014/main" id="{F7FEEA13-D698-4085-AB03-7B69603DD7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345027"/>
            <a:ext cx="5512493" cy="440999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5EA0000-378E-4117-BA8E-3444D46A5133}"/>
              </a:ext>
            </a:extLst>
          </p:cNvPr>
          <p:cNvSpPr txBox="1"/>
          <p:nvPr/>
        </p:nvSpPr>
        <p:spPr>
          <a:xfrm>
            <a:off x="1184221" y="849671"/>
            <a:ext cx="3316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2">
                      <a:alpha val="30000"/>
                    </a:schemeClr>
                  </a:solidFill>
                </a:ln>
                <a:solidFill>
                  <a:srgbClr val="7030A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Data Training Result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EFCAC31-50C3-42B9-9AEC-66A457FFF1AE}"/>
              </a:ext>
            </a:extLst>
          </p:cNvPr>
          <p:cNvSpPr/>
          <p:nvPr/>
        </p:nvSpPr>
        <p:spPr>
          <a:xfrm>
            <a:off x="7224272" y="5897970"/>
            <a:ext cx="35808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rgbClr val="FFFF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Happy</a:t>
            </a:r>
            <a:r>
              <a:rPr lang="en-US" altLang="ko-KR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en-US" altLang="ko-KR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Angry</a:t>
            </a:r>
            <a:r>
              <a:rPr lang="ko-KR" altLang="en-US" b="1" dirty="0">
                <a:ln>
                  <a:solidFill>
                    <a:schemeClr val="accent3">
                      <a:alpha val="30000"/>
                    </a:schemeClr>
                  </a:solidFill>
                </a:ln>
                <a:solidFill>
                  <a:schemeClr val="accent3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의 출력이 애매함 </a:t>
            </a:r>
            <a:endParaRPr lang="en-US" altLang="ko-KR" b="1" dirty="0">
              <a:ln>
                <a:solidFill>
                  <a:schemeClr val="accent3">
                    <a:alpha val="30000"/>
                  </a:schemeClr>
                </a:solidFill>
              </a:ln>
              <a:solidFill>
                <a:schemeClr val="accent3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773F0E0-6997-4C29-BD32-275319BAE9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4221" y="1284435"/>
            <a:ext cx="3629025" cy="473392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FC3D3EC-E5D7-402E-9F98-6D945480050F}"/>
              </a:ext>
            </a:extLst>
          </p:cNvPr>
          <p:cNvSpPr/>
          <p:nvPr/>
        </p:nvSpPr>
        <p:spPr>
          <a:xfrm>
            <a:off x="3354960" y="5482465"/>
            <a:ext cx="830542" cy="19247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65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  <p:bldLst>
      <p:bldP spid="38" grpId="0"/>
    </p:bldLst>
  </p:timing>
</p:sld>
</file>

<file path=ppt/theme/theme1.xml><?xml version="1.0" encoding="utf-8"?>
<a:theme xmlns:a="http://schemas.openxmlformats.org/drawingml/2006/main" name="HDOfficeLightV0">
  <a:themeElements>
    <a:clrScheme name="사용자 지정 2">
      <a:dk1>
        <a:sysClr val="windowText" lastClr="000000"/>
      </a:dk1>
      <a:lt1>
        <a:sysClr val="window" lastClr="FFFFFF"/>
      </a:lt1>
      <a:dk2>
        <a:srgbClr val="3A4966"/>
      </a:dk2>
      <a:lt2>
        <a:srgbClr val="EEECE1"/>
      </a:lt2>
      <a:accent1>
        <a:srgbClr val="3A4966"/>
      </a:accent1>
      <a:accent2>
        <a:srgbClr val="4E6294"/>
      </a:accent2>
      <a:accent3>
        <a:srgbClr val="6573A7"/>
      </a:accent3>
      <a:accent4>
        <a:srgbClr val="6B9FC7"/>
      </a:accent4>
      <a:accent5>
        <a:srgbClr val="4BACC6"/>
      </a:accent5>
      <a:accent6>
        <a:srgbClr val="8064A2"/>
      </a:accent6>
      <a:hlink>
        <a:srgbClr val="8064A2"/>
      </a:hlink>
      <a:folHlink>
        <a:srgbClr val="800080"/>
      </a:folHlink>
    </a:clrScheme>
    <a:fontScheme name="나눔바른고딕 light">
      <a:majorFont>
        <a:latin typeface="나눔바른고딕 Light"/>
        <a:ea typeface="나눔바른고딕 Light"/>
        <a:cs typeface=""/>
      </a:majorFont>
      <a:minorFont>
        <a:latin typeface="나눔바른고딕 UltraLight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391</Words>
  <Application>Microsoft Office PowerPoint</Application>
  <PresentationFormat>와이드스크린</PresentationFormat>
  <Paragraphs>139</Paragraphs>
  <Slides>20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나눔바른고딕 Light</vt:lpstr>
      <vt:lpstr>Wingdings 2</vt:lpstr>
      <vt:lpstr>나눔바른고딕 UltraLight</vt:lpstr>
      <vt:lpstr>맑은 고딕</vt:lpstr>
      <vt:lpstr>함초롬바탕</vt:lpstr>
      <vt:lpstr>HDOfficeLightV0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이성은</dc:creator>
  <cp:lastModifiedBy>sungmin</cp:lastModifiedBy>
  <cp:revision>175</cp:revision>
  <dcterms:created xsi:type="dcterms:W3CDTF">2017-07-21T02:51:28Z</dcterms:created>
  <dcterms:modified xsi:type="dcterms:W3CDTF">2018-06-07T06:35:18Z</dcterms:modified>
</cp:coreProperties>
</file>

<file path=docProps/thumbnail.jpeg>
</file>